
<file path=[Content_Types].xml><?xml version="1.0" encoding="utf-8"?>
<Types xmlns="http://schemas.openxmlformats.org/package/2006/content-types">
  <Default ContentType="application/vnd.openxmlformats-officedocument.oleObject" Extension="bin"/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Cinzel" charset="1" panose="00000500000000000000"/>
      <p:regular r:id="rId23"/>
    </p:embeddedFont>
    <p:embeddedFont>
      <p:font typeface="The Seasons" charset="1" panose="00000000000000000000"/>
      <p:regular r:id="rId24"/>
    </p:embeddedFont>
    <p:embeddedFont>
      <p:font typeface="Canva Sans" charset="1" panose="020B0503030501040103"/>
      <p:regular r:id="rId25"/>
    </p:embeddedFont>
    <p:embeddedFont>
      <p:font typeface="Horizon" charset="1" panose="02000500000000000000"/>
      <p:regular r:id="rId26"/>
    </p:embeddedFont>
    <p:embeddedFont>
      <p:font typeface="Poppins" charset="1" panose="00000500000000000000"/>
      <p:regular r:id="rId27"/>
    </p:embeddedFont>
    <p:embeddedFont>
      <p:font typeface="Poppins Bold" charset="1" panose="00000800000000000000"/>
      <p:regular r:id="rId28"/>
    </p:embeddedFont>
    <p:embeddedFont>
      <p:font typeface="Poppins Medium" charset="1" panose="0000060000000000000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luxury.tatacliq.com/thewatchsociety?srsltid=AfmBOooM-CpsYaKQzAkRGCpLnUASsdGP-ILdknoa1m8KIWMQSNI3OSle" TargetMode="External" Type="http://schemas.openxmlformats.org/officeDocument/2006/relationships/hyperlink"/><Relationship Id="rId3" Target="https://www.instagram.com/tatacliqpalette/" TargetMode="External" Type="http://schemas.openxmlformats.org/officeDocument/2006/relationships/hyperlink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Relationship Id="rId3" Target="../media/image9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embeddings/oleObject1.bin" Type="http://schemas.openxmlformats.org/officeDocument/2006/relationships/oleObject"/><Relationship Id="rId4" Target="../media/image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embeddings/oleObject2.bin" Type="http://schemas.openxmlformats.org/officeDocument/2006/relationships/oleObject"/><Relationship Id="rId4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8444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66403" y="9928859"/>
            <a:ext cx="19020806" cy="449583"/>
          </a:xfrm>
          <a:custGeom>
            <a:avLst/>
            <a:gdLst/>
            <a:ahLst/>
            <a:cxnLst/>
            <a:rect r="r" b="b" t="t" l="l"/>
            <a:pathLst>
              <a:path h="449583" w="19020806">
                <a:moveTo>
                  <a:pt x="0" y="0"/>
                </a:moveTo>
                <a:lnTo>
                  <a:pt x="19020806" y="0"/>
                </a:lnTo>
                <a:lnTo>
                  <a:pt x="19020806" y="449582"/>
                </a:lnTo>
                <a:lnTo>
                  <a:pt x="0" y="4495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68715" y="4322831"/>
            <a:ext cx="8115300" cy="1641339"/>
          </a:xfrm>
          <a:custGeom>
            <a:avLst/>
            <a:gdLst/>
            <a:ahLst/>
            <a:cxnLst/>
            <a:rect r="r" b="b" t="t" l="l"/>
            <a:pathLst>
              <a:path h="1641339" w="8115300">
                <a:moveTo>
                  <a:pt x="0" y="0"/>
                </a:moveTo>
                <a:lnTo>
                  <a:pt x="8115300" y="0"/>
                </a:lnTo>
                <a:lnTo>
                  <a:pt x="8115300" y="1641338"/>
                </a:lnTo>
                <a:lnTo>
                  <a:pt x="0" y="16413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1126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329282" y="3889832"/>
            <a:ext cx="6222092" cy="1843295"/>
          </a:xfrm>
          <a:custGeom>
            <a:avLst/>
            <a:gdLst/>
            <a:ahLst/>
            <a:cxnLst/>
            <a:rect r="r" b="b" t="t" l="l"/>
            <a:pathLst>
              <a:path h="1843295" w="6222092">
                <a:moveTo>
                  <a:pt x="0" y="0"/>
                </a:moveTo>
                <a:lnTo>
                  <a:pt x="6222092" y="0"/>
                </a:lnTo>
                <a:lnTo>
                  <a:pt x="6222092" y="1843295"/>
                </a:lnTo>
                <a:lnTo>
                  <a:pt x="0" y="18432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552858" y="5952996"/>
            <a:ext cx="5396174" cy="3305304"/>
            <a:chOff x="0" y="0"/>
            <a:chExt cx="1421215" cy="8705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73170" y="0"/>
                  </a:moveTo>
                  <a:lnTo>
                    <a:pt x="1348045" y="0"/>
                  </a:lnTo>
                  <a:cubicBezTo>
                    <a:pt x="1367451" y="0"/>
                    <a:pt x="1386062" y="7709"/>
                    <a:pt x="1399784" y="21431"/>
                  </a:cubicBezTo>
                  <a:cubicBezTo>
                    <a:pt x="1413506" y="35153"/>
                    <a:pt x="1421215" y="53764"/>
                    <a:pt x="1421215" y="73170"/>
                  </a:cubicBezTo>
                  <a:lnTo>
                    <a:pt x="1421215" y="797363"/>
                  </a:lnTo>
                  <a:cubicBezTo>
                    <a:pt x="1421215" y="816769"/>
                    <a:pt x="1413506" y="835380"/>
                    <a:pt x="1399784" y="849102"/>
                  </a:cubicBezTo>
                  <a:cubicBezTo>
                    <a:pt x="1386062" y="862824"/>
                    <a:pt x="1367451" y="870533"/>
                    <a:pt x="1348045" y="870533"/>
                  </a:cubicBezTo>
                  <a:lnTo>
                    <a:pt x="73170" y="870533"/>
                  </a:lnTo>
                  <a:cubicBezTo>
                    <a:pt x="53764" y="870533"/>
                    <a:pt x="35153" y="862824"/>
                    <a:pt x="21431" y="849102"/>
                  </a:cubicBezTo>
                  <a:cubicBezTo>
                    <a:pt x="7709" y="835380"/>
                    <a:pt x="0" y="816769"/>
                    <a:pt x="0" y="797363"/>
                  </a:cubicBezTo>
                  <a:lnTo>
                    <a:pt x="0" y="73170"/>
                  </a:lnTo>
                  <a:cubicBezTo>
                    <a:pt x="0" y="53764"/>
                    <a:pt x="7709" y="35153"/>
                    <a:pt x="21431" y="21431"/>
                  </a:cubicBezTo>
                  <a:cubicBezTo>
                    <a:pt x="35153" y="7709"/>
                    <a:pt x="53764" y="0"/>
                    <a:pt x="73170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Watches — Jan, Oct, Nov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Highest-value category on platform. 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 u="sng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  <a:hlinkClick r:id="rId2" tooltip="https://luxury.tatacliq.com/thewatchsociety?srsltid=AfmBOooM-CpsYaKQzAkRGCpLnUASsdGP-ILdknoa1m8KIWMQSNI3OSle"/>
                </a:rPr>
                <a:t>The Watch Society x RX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C</a:t>
              </a: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ardmembers index high on Swiss luxury. 10X on 1L+ watch purchases = massive rewards accumulation.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42787" y="5952996"/>
            <a:ext cx="5396174" cy="3305304"/>
            <a:chOff x="0" y="0"/>
            <a:chExt cx="1421215" cy="87053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73170" y="0"/>
                  </a:moveTo>
                  <a:lnTo>
                    <a:pt x="1348045" y="0"/>
                  </a:lnTo>
                  <a:cubicBezTo>
                    <a:pt x="1367451" y="0"/>
                    <a:pt x="1386062" y="7709"/>
                    <a:pt x="1399784" y="21431"/>
                  </a:cubicBezTo>
                  <a:cubicBezTo>
                    <a:pt x="1413506" y="35153"/>
                    <a:pt x="1421215" y="53764"/>
                    <a:pt x="1421215" y="73170"/>
                  </a:cubicBezTo>
                  <a:lnTo>
                    <a:pt x="1421215" y="797363"/>
                  </a:lnTo>
                  <a:cubicBezTo>
                    <a:pt x="1421215" y="816769"/>
                    <a:pt x="1413506" y="835380"/>
                    <a:pt x="1399784" y="849102"/>
                  </a:cubicBezTo>
                  <a:cubicBezTo>
                    <a:pt x="1386062" y="862824"/>
                    <a:pt x="1367451" y="870533"/>
                    <a:pt x="1348045" y="870533"/>
                  </a:cubicBezTo>
                  <a:lnTo>
                    <a:pt x="73170" y="870533"/>
                  </a:lnTo>
                  <a:cubicBezTo>
                    <a:pt x="53764" y="870533"/>
                    <a:pt x="35153" y="862824"/>
                    <a:pt x="21431" y="849102"/>
                  </a:cubicBezTo>
                  <a:cubicBezTo>
                    <a:pt x="7709" y="835380"/>
                    <a:pt x="0" y="816769"/>
                    <a:pt x="0" y="797363"/>
                  </a:cubicBezTo>
                  <a:lnTo>
                    <a:pt x="0" y="73170"/>
                  </a:lnTo>
                  <a:cubicBezTo>
                    <a:pt x="0" y="53764"/>
                    <a:pt x="7709" y="35153"/>
                    <a:pt x="21431" y="21431"/>
                  </a:cubicBezTo>
                  <a:cubicBezTo>
                    <a:pt x="35153" y="7709"/>
                    <a:pt x="53764" y="0"/>
                    <a:pt x="73170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Indian Luxury / Festive Wear — 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Aug, Sep, Oct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Sabyasachi, Shantnu &amp; Nikhil — peak wedding season demand (Oct–feb). Cardmembers are prime bridal/festive wear buyers. 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Huge ticket size = high points earning.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6547084" y="1838196"/>
            <a:ext cx="5396174" cy="3305304"/>
            <a:chOff x="0" y="0"/>
            <a:chExt cx="1421215" cy="87053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73170" y="0"/>
                  </a:moveTo>
                  <a:lnTo>
                    <a:pt x="1348045" y="0"/>
                  </a:lnTo>
                  <a:cubicBezTo>
                    <a:pt x="1367451" y="0"/>
                    <a:pt x="1386062" y="7709"/>
                    <a:pt x="1399784" y="21431"/>
                  </a:cubicBezTo>
                  <a:cubicBezTo>
                    <a:pt x="1413506" y="35153"/>
                    <a:pt x="1421215" y="53764"/>
                    <a:pt x="1421215" y="73170"/>
                  </a:cubicBezTo>
                  <a:lnTo>
                    <a:pt x="1421215" y="797363"/>
                  </a:lnTo>
                  <a:cubicBezTo>
                    <a:pt x="1421215" y="816769"/>
                    <a:pt x="1413506" y="835380"/>
                    <a:pt x="1399784" y="849102"/>
                  </a:cubicBezTo>
                  <a:cubicBezTo>
                    <a:pt x="1386062" y="862824"/>
                    <a:pt x="1367451" y="870533"/>
                    <a:pt x="1348045" y="870533"/>
                  </a:cubicBezTo>
                  <a:lnTo>
                    <a:pt x="73170" y="870533"/>
                  </a:lnTo>
                  <a:cubicBezTo>
                    <a:pt x="53764" y="870533"/>
                    <a:pt x="35153" y="862824"/>
                    <a:pt x="21431" y="849102"/>
                  </a:cubicBezTo>
                  <a:cubicBezTo>
                    <a:pt x="7709" y="835380"/>
                    <a:pt x="0" y="816769"/>
                    <a:pt x="0" y="797363"/>
                  </a:cubicBezTo>
                  <a:lnTo>
                    <a:pt x="0" y="73170"/>
                  </a:lnTo>
                  <a:cubicBezTo>
                    <a:pt x="0" y="53764"/>
                    <a:pt x="7709" y="35153"/>
                    <a:pt x="21431" y="21431"/>
                  </a:cubicBezTo>
                  <a:cubicBezTo>
                    <a:pt x="35153" y="7709"/>
                    <a:pt x="53764" y="0"/>
                    <a:pt x="73170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Gifting — Feb, Oct, Nov, Dec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Bags, jewellery, fragrances — natural gifting categories. 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RX angle: "Gift luxury also has its rewards." Highlight Swarovski, De Beers, Coach, Michael Kors.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6547084" y="5952996"/>
            <a:ext cx="5396174" cy="3305304"/>
            <a:chOff x="0" y="0"/>
            <a:chExt cx="1421215" cy="870533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73170" y="0"/>
                  </a:moveTo>
                  <a:lnTo>
                    <a:pt x="1348045" y="0"/>
                  </a:lnTo>
                  <a:cubicBezTo>
                    <a:pt x="1367451" y="0"/>
                    <a:pt x="1386062" y="7709"/>
                    <a:pt x="1399784" y="21431"/>
                  </a:cubicBezTo>
                  <a:cubicBezTo>
                    <a:pt x="1413506" y="35153"/>
                    <a:pt x="1421215" y="53764"/>
                    <a:pt x="1421215" y="73170"/>
                  </a:cubicBezTo>
                  <a:lnTo>
                    <a:pt x="1421215" y="797363"/>
                  </a:lnTo>
                  <a:cubicBezTo>
                    <a:pt x="1421215" y="816769"/>
                    <a:pt x="1413506" y="835380"/>
                    <a:pt x="1399784" y="849102"/>
                  </a:cubicBezTo>
                  <a:cubicBezTo>
                    <a:pt x="1386062" y="862824"/>
                    <a:pt x="1367451" y="870533"/>
                    <a:pt x="1348045" y="870533"/>
                  </a:cubicBezTo>
                  <a:lnTo>
                    <a:pt x="73170" y="870533"/>
                  </a:lnTo>
                  <a:cubicBezTo>
                    <a:pt x="53764" y="870533"/>
                    <a:pt x="35153" y="862824"/>
                    <a:pt x="21431" y="849102"/>
                  </a:cubicBezTo>
                  <a:cubicBezTo>
                    <a:pt x="7709" y="835380"/>
                    <a:pt x="0" y="816769"/>
                    <a:pt x="0" y="797363"/>
                  </a:cubicBezTo>
                  <a:lnTo>
                    <a:pt x="0" y="73170"/>
                  </a:lnTo>
                  <a:cubicBezTo>
                    <a:pt x="0" y="53764"/>
                    <a:pt x="7709" y="35153"/>
                    <a:pt x="21431" y="21431"/>
                  </a:cubicBezTo>
                  <a:cubicBezTo>
                    <a:pt x="35153" y="7709"/>
                    <a:pt x="53764" y="0"/>
                    <a:pt x="73170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Summer essentials (Sunglasses, hats, vacation wear) — Apr–May, Oct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Tom Ford, Barton Perreira, Chopard — aspirational but accessible price point. Good RX discoverability category.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2551381" y="1838196"/>
            <a:ext cx="5396174" cy="3305304"/>
            <a:chOff x="0" y="0"/>
            <a:chExt cx="1421215" cy="870533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73170" y="0"/>
                  </a:moveTo>
                  <a:lnTo>
                    <a:pt x="1348045" y="0"/>
                  </a:lnTo>
                  <a:cubicBezTo>
                    <a:pt x="1367451" y="0"/>
                    <a:pt x="1386062" y="7709"/>
                    <a:pt x="1399784" y="21431"/>
                  </a:cubicBezTo>
                  <a:cubicBezTo>
                    <a:pt x="1413506" y="35153"/>
                    <a:pt x="1421215" y="53764"/>
                    <a:pt x="1421215" y="73170"/>
                  </a:cubicBezTo>
                  <a:lnTo>
                    <a:pt x="1421215" y="797363"/>
                  </a:lnTo>
                  <a:cubicBezTo>
                    <a:pt x="1421215" y="816769"/>
                    <a:pt x="1413506" y="835380"/>
                    <a:pt x="1399784" y="849102"/>
                  </a:cubicBezTo>
                  <a:cubicBezTo>
                    <a:pt x="1386062" y="862824"/>
                    <a:pt x="1367451" y="870533"/>
                    <a:pt x="1348045" y="870533"/>
                  </a:cubicBezTo>
                  <a:lnTo>
                    <a:pt x="73170" y="870533"/>
                  </a:lnTo>
                  <a:cubicBezTo>
                    <a:pt x="53764" y="870533"/>
                    <a:pt x="35153" y="862824"/>
                    <a:pt x="21431" y="849102"/>
                  </a:cubicBezTo>
                  <a:cubicBezTo>
                    <a:pt x="7709" y="835380"/>
                    <a:pt x="0" y="816769"/>
                    <a:pt x="0" y="797363"/>
                  </a:cubicBezTo>
                  <a:lnTo>
                    <a:pt x="0" y="73170"/>
                  </a:lnTo>
                  <a:cubicBezTo>
                    <a:pt x="0" y="53764"/>
                    <a:pt x="7709" y="35153"/>
                    <a:pt x="21431" y="21431"/>
                  </a:cubicBezTo>
                  <a:cubicBezTo>
                    <a:pt x="35153" y="7709"/>
                    <a:pt x="53764" y="0"/>
                    <a:pt x="73170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Beauty — Mar, Jul, Oct, Nov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Estée Lauder, MAC, Clinique, YSL — high-frequency purchases. 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RX drives repeat buying. 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Feature with </a:t>
              </a:r>
              <a:r>
                <a:rPr lang="en-US" sz="2000" u="sng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  <a:hlinkClick r:id="rId3" tooltip="https://www.instagram.com/tatacliqpalette/"/>
                </a:rPr>
                <a:t>Tata CLiQ Palette</a:t>
              </a: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 cross-sell.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541310" y="1838196"/>
            <a:ext cx="5396174" cy="3305304"/>
            <a:chOff x="0" y="0"/>
            <a:chExt cx="1421215" cy="870533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73170" y="0"/>
                  </a:moveTo>
                  <a:lnTo>
                    <a:pt x="1348045" y="0"/>
                  </a:lnTo>
                  <a:cubicBezTo>
                    <a:pt x="1367451" y="0"/>
                    <a:pt x="1386062" y="7709"/>
                    <a:pt x="1399784" y="21431"/>
                  </a:cubicBezTo>
                  <a:cubicBezTo>
                    <a:pt x="1413506" y="35153"/>
                    <a:pt x="1421215" y="53764"/>
                    <a:pt x="1421215" y="73170"/>
                  </a:cubicBezTo>
                  <a:lnTo>
                    <a:pt x="1421215" y="797363"/>
                  </a:lnTo>
                  <a:cubicBezTo>
                    <a:pt x="1421215" y="816769"/>
                    <a:pt x="1413506" y="835380"/>
                    <a:pt x="1399784" y="849102"/>
                  </a:cubicBezTo>
                  <a:cubicBezTo>
                    <a:pt x="1386062" y="862824"/>
                    <a:pt x="1367451" y="870533"/>
                    <a:pt x="1348045" y="870533"/>
                  </a:cubicBezTo>
                  <a:lnTo>
                    <a:pt x="73170" y="870533"/>
                  </a:lnTo>
                  <a:cubicBezTo>
                    <a:pt x="53764" y="870533"/>
                    <a:pt x="35153" y="862824"/>
                    <a:pt x="21431" y="849102"/>
                  </a:cubicBezTo>
                  <a:cubicBezTo>
                    <a:pt x="7709" y="835380"/>
                    <a:pt x="0" y="816769"/>
                    <a:pt x="0" y="797363"/>
                  </a:cubicBezTo>
                  <a:lnTo>
                    <a:pt x="0" y="73170"/>
                  </a:lnTo>
                  <a:cubicBezTo>
                    <a:pt x="0" y="53764"/>
                    <a:pt x="7709" y="35153"/>
                    <a:pt x="21431" y="21431"/>
                  </a:cubicBezTo>
                  <a:cubicBezTo>
                    <a:pt x="35153" y="7709"/>
                    <a:pt x="53764" y="0"/>
                    <a:pt x="7317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All Categories - May, June, July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Apparel, footwear, bags — bridge-to-luxury brands = Big Cliq Sale</a:t>
              </a: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568277" y="925384"/>
            <a:ext cx="15151447" cy="727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Category Discovery with rx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14991" y="2453844"/>
            <a:ext cx="4013502" cy="1543050"/>
            <a:chOff x="0" y="0"/>
            <a:chExt cx="1057054" cy="4064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MOTHERS DAY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061371" y="2453844"/>
            <a:ext cx="4013502" cy="1543050"/>
            <a:chOff x="0" y="0"/>
            <a:chExt cx="1057054" cy="4064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FATHERS DAY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2659507" y="2453844"/>
            <a:ext cx="4013502" cy="1543050"/>
            <a:chOff x="0" y="0"/>
            <a:chExt cx="1057054" cy="406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RAKSHABANDHAN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614991" y="4865089"/>
            <a:ext cx="4013502" cy="1543050"/>
            <a:chOff x="0" y="0"/>
            <a:chExt cx="1057054" cy="4064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MONSOON GETAWAY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7061371" y="4865089"/>
            <a:ext cx="4013502" cy="1543050"/>
            <a:chOff x="0" y="0"/>
            <a:chExt cx="1057054" cy="4064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DHANTERAS / GANESH CHATURTHI / DIWALI / NAVRATRI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061371" y="7274914"/>
            <a:ext cx="4013502" cy="1543050"/>
            <a:chOff x="0" y="0"/>
            <a:chExt cx="1057054" cy="4064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BUSINESS SEASON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(YEAR ENDING)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12659507" y="7274914"/>
            <a:ext cx="4013502" cy="1543050"/>
            <a:chOff x="0" y="0"/>
            <a:chExt cx="1057054" cy="406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BLACK FRIDAY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1614991" y="7274914"/>
            <a:ext cx="4013502" cy="1543050"/>
            <a:chOff x="0" y="0"/>
            <a:chExt cx="1057054" cy="4064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VALENTINES DAY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12659507" y="4999984"/>
            <a:ext cx="4013502" cy="1543050"/>
            <a:chOff x="0" y="0"/>
            <a:chExt cx="1057054" cy="4064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057054" cy="406400"/>
            </a:xfrm>
            <a:custGeom>
              <a:avLst/>
              <a:gdLst/>
              <a:ahLst/>
              <a:cxnLst/>
              <a:rect r="r" b="b" t="t" l="l"/>
              <a:pathLst>
                <a:path h="406400" w="1057054">
                  <a:moveTo>
                    <a:pt x="98377" y="0"/>
                  </a:moveTo>
                  <a:lnTo>
                    <a:pt x="958677" y="0"/>
                  </a:lnTo>
                  <a:cubicBezTo>
                    <a:pt x="1013009" y="0"/>
                    <a:pt x="1057054" y="44045"/>
                    <a:pt x="1057054" y="98377"/>
                  </a:cubicBezTo>
                  <a:lnTo>
                    <a:pt x="1057054" y="308023"/>
                  </a:lnTo>
                  <a:cubicBezTo>
                    <a:pt x="1057054" y="362355"/>
                    <a:pt x="1013009" y="406400"/>
                    <a:pt x="958677" y="406400"/>
                  </a:cubicBezTo>
                  <a:lnTo>
                    <a:pt x="98377" y="406400"/>
                  </a:lnTo>
                  <a:cubicBezTo>
                    <a:pt x="44045" y="406400"/>
                    <a:pt x="0" y="362355"/>
                    <a:pt x="0" y="308023"/>
                  </a:cubicBezTo>
                  <a:lnTo>
                    <a:pt x="0" y="98377"/>
                  </a:lnTo>
                  <a:cubicBezTo>
                    <a:pt x="0" y="44045"/>
                    <a:pt x="44045" y="0"/>
                    <a:pt x="9837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9525"/>
              <a:ext cx="1057054" cy="396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CHRISTMAS / NEW YEAR</a:t>
              </a:r>
            </a:p>
          </p:txBody>
        </p:sp>
      </p:grpSp>
      <p:sp>
        <p:nvSpPr>
          <p:cNvPr name="TextBox 29" id="29"/>
          <p:cNvSpPr txBox="true"/>
          <p:nvPr/>
        </p:nvSpPr>
        <p:spPr>
          <a:xfrm rot="0">
            <a:off x="4672757" y="1057275"/>
            <a:ext cx="8942487" cy="727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000"/>
              </a:lnSpc>
              <a:spcBef>
                <a:spcPct val="0"/>
              </a:spcBef>
            </a:pPr>
            <a:r>
              <a:rPr lang="en-US" b="true" sz="5000" strike="noStrike" u="none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Tentpole Offers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41895" y="3680596"/>
            <a:ext cx="6857355" cy="4200317"/>
            <a:chOff x="0" y="0"/>
            <a:chExt cx="1421215" cy="8705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57579" y="0"/>
                  </a:moveTo>
                  <a:lnTo>
                    <a:pt x="1363636" y="0"/>
                  </a:lnTo>
                  <a:cubicBezTo>
                    <a:pt x="1395436" y="0"/>
                    <a:pt x="1421215" y="25779"/>
                    <a:pt x="1421215" y="57579"/>
                  </a:cubicBezTo>
                  <a:lnTo>
                    <a:pt x="1421215" y="812954"/>
                  </a:lnTo>
                  <a:cubicBezTo>
                    <a:pt x="1421215" y="844754"/>
                    <a:pt x="1395436" y="870533"/>
                    <a:pt x="1363636" y="870533"/>
                  </a:cubicBezTo>
                  <a:lnTo>
                    <a:pt x="57579" y="870533"/>
                  </a:lnTo>
                  <a:cubicBezTo>
                    <a:pt x="25779" y="870533"/>
                    <a:pt x="0" y="844754"/>
                    <a:pt x="0" y="812954"/>
                  </a:cubicBezTo>
                  <a:lnTo>
                    <a:pt x="0" y="57579"/>
                  </a:lnTo>
                  <a:cubicBezTo>
                    <a:pt x="0" y="25779"/>
                    <a:pt x="25779" y="0"/>
                    <a:pt x="57579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Tata CLiQ Luxury App/Web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Homepage banners, category page takeovers, cart/checkout page — "Pay with AMEX, earn 10X points." Triggered at highest purchase intent moment. Must-have for sale events.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432109" y="3680596"/>
            <a:ext cx="6857355" cy="4200317"/>
            <a:chOff x="0" y="0"/>
            <a:chExt cx="1421215" cy="87053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21215" cy="870533"/>
            </a:xfrm>
            <a:custGeom>
              <a:avLst/>
              <a:gdLst/>
              <a:ahLst/>
              <a:cxnLst/>
              <a:rect r="r" b="b" t="t" l="l"/>
              <a:pathLst>
                <a:path h="870533" w="1421215">
                  <a:moveTo>
                    <a:pt x="57579" y="0"/>
                  </a:moveTo>
                  <a:lnTo>
                    <a:pt x="1363636" y="0"/>
                  </a:lnTo>
                  <a:cubicBezTo>
                    <a:pt x="1395436" y="0"/>
                    <a:pt x="1421215" y="25779"/>
                    <a:pt x="1421215" y="57579"/>
                  </a:cubicBezTo>
                  <a:lnTo>
                    <a:pt x="1421215" y="812954"/>
                  </a:lnTo>
                  <a:cubicBezTo>
                    <a:pt x="1421215" y="844754"/>
                    <a:pt x="1395436" y="870533"/>
                    <a:pt x="1363636" y="870533"/>
                  </a:cubicBezTo>
                  <a:lnTo>
                    <a:pt x="57579" y="870533"/>
                  </a:lnTo>
                  <a:cubicBezTo>
                    <a:pt x="25779" y="870533"/>
                    <a:pt x="0" y="844754"/>
                    <a:pt x="0" y="812954"/>
                  </a:cubicBezTo>
                  <a:lnTo>
                    <a:pt x="0" y="57579"/>
                  </a:lnTo>
                  <a:cubicBezTo>
                    <a:pt x="0" y="25779"/>
                    <a:pt x="25779" y="0"/>
                    <a:pt x="57579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85725"/>
              <a:ext cx="1421215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Meta + YouTube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R</a:t>
              </a: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eels featuring luxury unboxing, brand spotlights, "what AMEX cardmembers are buying this season."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15–30s non-skippable pre-rolls on luxury, travel, fashion content.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341895" y="7519259"/>
            <a:ext cx="3332253" cy="723306"/>
            <a:chOff x="0" y="0"/>
            <a:chExt cx="603307" cy="13095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Homepage Banners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9432109" y="7519259"/>
            <a:ext cx="3332253" cy="723306"/>
            <a:chOff x="0" y="0"/>
            <a:chExt cx="603307" cy="13095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Reels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4866997" y="7519259"/>
            <a:ext cx="3332253" cy="723306"/>
            <a:chOff x="0" y="0"/>
            <a:chExt cx="603307" cy="130955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Cart Page Nudge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12957211" y="7519259"/>
            <a:ext cx="3332253" cy="723306"/>
            <a:chOff x="0" y="0"/>
            <a:chExt cx="603307" cy="130955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Carousals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1341895" y="8440652"/>
            <a:ext cx="3332253" cy="723306"/>
            <a:chOff x="0" y="0"/>
            <a:chExt cx="603307" cy="13095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Category Takeovers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432109" y="8440652"/>
            <a:ext cx="3332253" cy="723306"/>
            <a:chOff x="0" y="0"/>
            <a:chExt cx="603307" cy="130955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Story swipe-ups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4866997" y="8440652"/>
            <a:ext cx="3332253" cy="723306"/>
            <a:chOff x="0" y="0"/>
            <a:chExt cx="603307" cy="130955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Push Notification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12957211" y="8440652"/>
            <a:ext cx="3332253" cy="723306"/>
            <a:chOff x="0" y="0"/>
            <a:chExt cx="603307" cy="130955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Collab x Digital Ads</a:t>
              </a: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3649563" y="1057275"/>
            <a:ext cx="10988873" cy="727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Media mix - Tata Cliq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5662017" y="1793875"/>
            <a:ext cx="6963966" cy="784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Always-On Layer (</a:t>
            </a: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Year Round)</a:t>
            </a:r>
          </a:p>
          <a:p>
            <a:pPr algn="ctr">
              <a:lnSpc>
                <a:spcPts val="2000"/>
              </a:lnSpc>
              <a:spcBef>
                <a:spcPct val="0"/>
              </a:spcBef>
            </a:pPr>
          </a:p>
          <a:p>
            <a:pPr algn="ctr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Objective: Keep cardmembers aware in the ecosystem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3527" y="3490848"/>
            <a:ext cx="7342971" cy="3305304"/>
            <a:chOff x="0" y="0"/>
            <a:chExt cx="1933951" cy="8705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33951" cy="870533"/>
            </a:xfrm>
            <a:custGeom>
              <a:avLst/>
              <a:gdLst/>
              <a:ahLst/>
              <a:cxnLst/>
              <a:rect r="r" b="b" t="t" l="l"/>
              <a:pathLst>
                <a:path h="870533" w="1933951">
                  <a:moveTo>
                    <a:pt x="53771" y="0"/>
                  </a:moveTo>
                  <a:lnTo>
                    <a:pt x="1880180" y="0"/>
                  </a:lnTo>
                  <a:cubicBezTo>
                    <a:pt x="1894441" y="0"/>
                    <a:pt x="1908118" y="5665"/>
                    <a:pt x="1918202" y="15749"/>
                  </a:cubicBezTo>
                  <a:cubicBezTo>
                    <a:pt x="1928286" y="25833"/>
                    <a:pt x="1933951" y="39510"/>
                    <a:pt x="1933951" y="53771"/>
                  </a:cubicBezTo>
                  <a:lnTo>
                    <a:pt x="1933951" y="816762"/>
                  </a:lnTo>
                  <a:cubicBezTo>
                    <a:pt x="1933951" y="831023"/>
                    <a:pt x="1928286" y="844700"/>
                    <a:pt x="1918202" y="854784"/>
                  </a:cubicBezTo>
                  <a:cubicBezTo>
                    <a:pt x="1908118" y="864868"/>
                    <a:pt x="1894441" y="870533"/>
                    <a:pt x="1880180" y="870533"/>
                  </a:cubicBezTo>
                  <a:lnTo>
                    <a:pt x="53771" y="870533"/>
                  </a:lnTo>
                  <a:cubicBezTo>
                    <a:pt x="39510" y="870533"/>
                    <a:pt x="25833" y="864868"/>
                    <a:pt x="15749" y="854784"/>
                  </a:cubicBezTo>
                  <a:cubicBezTo>
                    <a:pt x="5665" y="844700"/>
                    <a:pt x="0" y="831023"/>
                    <a:pt x="0" y="816762"/>
                  </a:cubicBezTo>
                  <a:lnTo>
                    <a:pt x="0" y="53771"/>
                  </a:lnTo>
                  <a:cubicBezTo>
                    <a:pt x="0" y="39510"/>
                    <a:pt x="5665" y="25833"/>
                    <a:pt x="15749" y="15749"/>
                  </a:cubicBezTo>
                  <a:cubicBezTo>
                    <a:pt x="25833" y="5665"/>
                    <a:pt x="39510" y="0"/>
                    <a:pt x="5377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1933951" cy="9562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D2C</a:t>
              </a:r>
            </a:p>
            <a:p>
              <a:pPr algn="ctr">
                <a:lnSpc>
                  <a:spcPts val="3000"/>
                </a:lnSpc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St</a:t>
              </a: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atement mailers to cardmembers featuring "Your next luxury purchase earns X." Email sequences pre-sale, in-app offers, and exclusive early access for AMEX cardmembers.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273880" y="7462901"/>
            <a:ext cx="15985420" cy="2098548"/>
            <a:chOff x="0" y="0"/>
            <a:chExt cx="4210152" cy="55270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210152" cy="552704"/>
            </a:xfrm>
            <a:custGeom>
              <a:avLst/>
              <a:gdLst/>
              <a:ahLst/>
              <a:cxnLst/>
              <a:rect r="r" b="b" t="t" l="l"/>
              <a:pathLst>
                <a:path h="552704" w="4210152">
                  <a:moveTo>
                    <a:pt x="24700" y="0"/>
                  </a:moveTo>
                  <a:lnTo>
                    <a:pt x="4185452" y="0"/>
                  </a:lnTo>
                  <a:cubicBezTo>
                    <a:pt x="4192003" y="0"/>
                    <a:pt x="4198285" y="2602"/>
                    <a:pt x="4202917" y="7234"/>
                  </a:cubicBezTo>
                  <a:cubicBezTo>
                    <a:pt x="4207549" y="11867"/>
                    <a:pt x="4210152" y="18149"/>
                    <a:pt x="4210152" y="24700"/>
                  </a:cubicBezTo>
                  <a:lnTo>
                    <a:pt x="4210152" y="528004"/>
                  </a:lnTo>
                  <a:cubicBezTo>
                    <a:pt x="4210152" y="541646"/>
                    <a:pt x="4199093" y="552704"/>
                    <a:pt x="4185452" y="552704"/>
                  </a:cubicBezTo>
                  <a:lnTo>
                    <a:pt x="24700" y="552704"/>
                  </a:lnTo>
                  <a:cubicBezTo>
                    <a:pt x="18149" y="552704"/>
                    <a:pt x="11867" y="550102"/>
                    <a:pt x="7234" y="545470"/>
                  </a:cubicBezTo>
                  <a:cubicBezTo>
                    <a:pt x="2602" y="540837"/>
                    <a:pt x="0" y="534555"/>
                    <a:pt x="0" y="528004"/>
                  </a:cubicBezTo>
                  <a:lnTo>
                    <a:pt x="0" y="24700"/>
                  </a:lnTo>
                  <a:cubicBezTo>
                    <a:pt x="0" y="11059"/>
                    <a:pt x="11059" y="0"/>
                    <a:pt x="247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85725"/>
              <a:ext cx="4210152" cy="6384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00"/>
                </a:lnSpc>
              </a:pPr>
              <a:r>
                <a:rPr lang="en-US" sz="2000" b="true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Co-branded IP Opportunity: </a:t>
              </a:r>
            </a:p>
            <a:p>
              <a:pPr algn="l" marL="431801" indent="-215900" lvl="1">
                <a:lnSpc>
                  <a:spcPts val="3000"/>
                </a:lnSpc>
                <a:buFont typeface="Arial"/>
                <a:buChar char="•"/>
              </a:pPr>
              <a:r>
                <a:rPr lang="en-US" sz="200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Exclusive early access mechanic: AMEX cardmembers get 24-hour early access to sale events — a high-value benefit to communicate in all pre-sale media.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367845" y="4258878"/>
            <a:ext cx="3584588" cy="778079"/>
            <a:chOff x="0" y="0"/>
            <a:chExt cx="603307" cy="13095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Direct Mailers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3159885" y="4258878"/>
            <a:ext cx="3584588" cy="778079"/>
            <a:chOff x="0" y="0"/>
            <a:chExt cx="603307" cy="13095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Emailers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9367845" y="5250043"/>
            <a:ext cx="3584588" cy="778079"/>
            <a:chOff x="0" y="0"/>
            <a:chExt cx="603307" cy="130955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App Notification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13159885" y="5250043"/>
            <a:ext cx="3584588" cy="778079"/>
            <a:chOff x="0" y="0"/>
            <a:chExt cx="603307" cy="130955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03307" cy="130955"/>
            </a:xfrm>
            <a:custGeom>
              <a:avLst/>
              <a:gdLst/>
              <a:ahLst/>
              <a:cxnLst/>
              <a:rect r="r" b="b" t="t" l="l"/>
              <a:pathLst>
                <a:path h="130955" w="603307">
                  <a:moveTo>
                    <a:pt x="400107" y="0"/>
                  </a:moveTo>
                  <a:cubicBezTo>
                    <a:pt x="512331" y="0"/>
                    <a:pt x="603307" y="29315"/>
                    <a:pt x="603307" y="65478"/>
                  </a:cubicBezTo>
                  <a:cubicBezTo>
                    <a:pt x="603307" y="101640"/>
                    <a:pt x="512331" y="130955"/>
                    <a:pt x="400107" y="130955"/>
                  </a:cubicBezTo>
                  <a:lnTo>
                    <a:pt x="203200" y="130955"/>
                  </a:lnTo>
                  <a:cubicBezTo>
                    <a:pt x="90976" y="130955"/>
                    <a:pt x="0" y="101640"/>
                    <a:pt x="0" y="65478"/>
                  </a:cubicBezTo>
                  <a:cubicBezTo>
                    <a:pt x="0" y="2931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16EFC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9525"/>
              <a:ext cx="603307" cy="121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00"/>
                </a:lnSpc>
              </a:pPr>
              <a:r>
                <a:rPr lang="en-US" sz="2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Digital Ads</a:t>
              </a: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4679082" y="1057275"/>
            <a:ext cx="8929836" cy="727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Media mix - AMEX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662017" y="1793875"/>
            <a:ext cx="6963966" cy="784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Always-On Layer (</a:t>
            </a: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Year Round)</a:t>
            </a:r>
          </a:p>
          <a:p>
            <a:pPr algn="ctr">
              <a:lnSpc>
                <a:spcPts val="2000"/>
              </a:lnSpc>
              <a:spcBef>
                <a:spcPct val="0"/>
              </a:spcBef>
            </a:pPr>
          </a:p>
          <a:p>
            <a:pPr algn="ctr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Objective: Keep cardmembers aware in the ecosystem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039712"/>
            <a:ext cx="10185202" cy="727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000"/>
              </a:lnSpc>
              <a:spcBef>
                <a:spcPct val="0"/>
              </a:spcBef>
            </a:pPr>
            <a:r>
              <a:rPr lang="en-US" b="true" sz="5000" strike="noStrike" u="none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Content Calendar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028700"/>
            <a:ext cx="4435048" cy="8545431"/>
            <a:chOff x="0" y="0"/>
            <a:chExt cx="5913398" cy="1139390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5913398" cy="11393908"/>
              <a:chOff x="0" y="0"/>
              <a:chExt cx="1168079" cy="2250648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1168079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2161622"/>
                    </a:lnTo>
                    <a:cubicBezTo>
                      <a:pt x="1168079" y="2185233"/>
                      <a:pt x="1158699" y="2207877"/>
                      <a:pt x="1142003" y="2224573"/>
                    </a:cubicBezTo>
                    <a:cubicBezTo>
                      <a:pt x="1125307" y="2241269"/>
                      <a:pt x="1102663" y="2250648"/>
                      <a:pt x="1079052" y="2250648"/>
                    </a:cubicBezTo>
                    <a:lnTo>
                      <a:pt x="89027" y="2250648"/>
                    </a:lnTo>
                    <a:cubicBezTo>
                      <a:pt x="65415" y="2250648"/>
                      <a:pt x="42771" y="2241269"/>
                      <a:pt x="26075" y="2224573"/>
                    </a:cubicBezTo>
                    <a:cubicBezTo>
                      <a:pt x="9380" y="2207877"/>
                      <a:pt x="0" y="2185233"/>
                      <a:pt x="0" y="2161622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85725"/>
                <a:ext cx="1168079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Summer Style Edit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Summer fashion arrivals, + travel season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Focus: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Eyewear (Tom Ford, Barton Perreira),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Footwear (Dune, Cole Haan), Samsonite/Tumi luggage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"Holiday-ready looks" — airport + resort fashion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"Pack luxury, earn luxury — 10X on your travel style haul"</a:t>
                </a: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0" y="0"/>
              <a:ext cx="5913398" cy="1089396"/>
              <a:chOff x="0" y="0"/>
              <a:chExt cx="1168079" cy="215189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April - May</a:t>
                </a:r>
              </a:p>
            </p:txBody>
          </p:sp>
        </p:grpSp>
      </p:grpSp>
      <p:grpSp>
        <p:nvGrpSpPr>
          <p:cNvPr name="Group 9" id="9"/>
          <p:cNvGrpSpPr/>
          <p:nvPr/>
        </p:nvGrpSpPr>
        <p:grpSpPr>
          <a:xfrm rot="0">
            <a:off x="6926476" y="1028700"/>
            <a:ext cx="4435048" cy="8545431"/>
            <a:chOff x="0" y="0"/>
            <a:chExt cx="5913398" cy="11393908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5913398" cy="11393908"/>
              <a:chOff x="0" y="0"/>
              <a:chExt cx="1168079" cy="2250648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1168079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2161622"/>
                    </a:lnTo>
                    <a:cubicBezTo>
                      <a:pt x="1168079" y="2185233"/>
                      <a:pt x="1158699" y="2207877"/>
                      <a:pt x="1142003" y="2224573"/>
                    </a:cubicBezTo>
                    <a:cubicBezTo>
                      <a:pt x="1125307" y="2241269"/>
                      <a:pt x="1102663" y="2250648"/>
                      <a:pt x="1079052" y="2250648"/>
                    </a:cubicBezTo>
                    <a:lnTo>
                      <a:pt x="89027" y="2250648"/>
                    </a:lnTo>
                    <a:cubicBezTo>
                      <a:pt x="65415" y="2250648"/>
                      <a:pt x="42771" y="2241269"/>
                      <a:pt x="26075" y="2224573"/>
                    </a:cubicBezTo>
                    <a:cubicBezTo>
                      <a:pt x="9380" y="2207877"/>
                      <a:pt x="0" y="2185233"/>
                      <a:pt x="0" y="2161622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85725"/>
                <a:ext cx="1168079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Summer EOSS — Big Savings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Summer End of Season Sale (≈1–7 Jun)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Focus</a:t>
                </a: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: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Fashion, b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ags (Michael Kors, Coach, Aspinal), footwear — up to 50% off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"EOSS + 10X = best time to shop" calculator/push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"Discounted price + 10X points = value ++"</a:t>
                </a: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0" y="0"/>
              <a:ext cx="5913398" cy="1089396"/>
              <a:chOff x="0" y="0"/>
              <a:chExt cx="1168079" cy="215189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June</a:t>
                </a:r>
              </a:p>
            </p:txBody>
          </p:sp>
        </p:grpSp>
      </p:grpSp>
      <p:grpSp>
        <p:nvGrpSpPr>
          <p:cNvPr name="Group 16" id="16"/>
          <p:cNvGrpSpPr/>
          <p:nvPr/>
        </p:nvGrpSpPr>
        <p:grpSpPr>
          <a:xfrm rot="0">
            <a:off x="12828374" y="1028700"/>
            <a:ext cx="4444573" cy="8545431"/>
            <a:chOff x="0" y="0"/>
            <a:chExt cx="5926098" cy="11393908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5900698" cy="11393908"/>
              <a:chOff x="0" y="0"/>
              <a:chExt cx="1165570" cy="2250648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1165570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5570">
                    <a:moveTo>
                      <a:pt x="89218" y="0"/>
                    </a:moveTo>
                    <a:lnTo>
                      <a:pt x="1076352" y="0"/>
                    </a:lnTo>
                    <a:cubicBezTo>
                      <a:pt x="1100014" y="0"/>
                      <a:pt x="1122707" y="9400"/>
                      <a:pt x="1139438" y="26131"/>
                    </a:cubicBezTo>
                    <a:cubicBezTo>
                      <a:pt x="1156170" y="42863"/>
                      <a:pt x="1165570" y="65556"/>
                      <a:pt x="1165570" y="89218"/>
                    </a:cubicBezTo>
                    <a:lnTo>
                      <a:pt x="1165570" y="2161430"/>
                    </a:lnTo>
                    <a:cubicBezTo>
                      <a:pt x="1165570" y="2185092"/>
                      <a:pt x="1156170" y="2207785"/>
                      <a:pt x="1139438" y="2224517"/>
                    </a:cubicBezTo>
                    <a:cubicBezTo>
                      <a:pt x="1122707" y="2241249"/>
                      <a:pt x="1100014" y="2250648"/>
                      <a:pt x="1076352" y="2250648"/>
                    </a:cubicBezTo>
                    <a:lnTo>
                      <a:pt x="89218" y="2250648"/>
                    </a:lnTo>
                    <a:cubicBezTo>
                      <a:pt x="65556" y="2250648"/>
                      <a:pt x="42863" y="2241249"/>
                      <a:pt x="26131" y="2224517"/>
                    </a:cubicBezTo>
                    <a:cubicBezTo>
                      <a:pt x="9400" y="2207785"/>
                      <a:pt x="0" y="2185092"/>
                      <a:pt x="0" y="2161430"/>
                    </a:cubicBezTo>
                    <a:lnTo>
                      <a:pt x="0" y="89218"/>
                    </a:lnTo>
                    <a:cubicBezTo>
                      <a:pt x="0" y="65556"/>
                      <a:pt x="9400" y="42863"/>
                      <a:pt x="26131" y="26131"/>
                    </a:cubicBezTo>
                    <a:cubicBezTo>
                      <a:pt x="42863" y="9400"/>
                      <a:pt x="65556" y="0"/>
                      <a:pt x="89218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-85725"/>
                <a:ext cx="1165570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Moments that CLiQ + Festive Warm-Up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Rakhi + Independence + Fashion Fest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Focus</a:t>
                </a: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: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 categories + Indian Ethnic Wear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"Dress for the season of celebrations"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"Wedding season begins - earn X"</a:t>
                </a:r>
              </a:p>
            </p:txBody>
          </p:sp>
        </p:grpSp>
        <p:grpSp>
          <p:nvGrpSpPr>
            <p:cNvPr name="Group 20" id="20"/>
            <p:cNvGrpSpPr/>
            <p:nvPr/>
          </p:nvGrpSpPr>
          <p:grpSpPr>
            <a:xfrm rot="0">
              <a:off x="12700" y="0"/>
              <a:ext cx="5913398" cy="1089396"/>
              <a:chOff x="0" y="0"/>
              <a:chExt cx="1168079" cy="215189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July-Aug</a:t>
                </a: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7263" y="1028700"/>
            <a:ext cx="4435048" cy="8545431"/>
            <a:chOff x="0" y="0"/>
            <a:chExt cx="5913398" cy="1139390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5900698" cy="11393908"/>
              <a:chOff x="0" y="0"/>
              <a:chExt cx="1165570" cy="2250648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1165570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5570">
                    <a:moveTo>
                      <a:pt x="89218" y="0"/>
                    </a:moveTo>
                    <a:lnTo>
                      <a:pt x="1076352" y="0"/>
                    </a:lnTo>
                    <a:cubicBezTo>
                      <a:pt x="1100014" y="0"/>
                      <a:pt x="1122707" y="9400"/>
                      <a:pt x="1139438" y="26131"/>
                    </a:cubicBezTo>
                    <a:cubicBezTo>
                      <a:pt x="1156170" y="42863"/>
                      <a:pt x="1165570" y="65556"/>
                      <a:pt x="1165570" y="89218"/>
                    </a:cubicBezTo>
                    <a:lnTo>
                      <a:pt x="1165570" y="2161430"/>
                    </a:lnTo>
                    <a:cubicBezTo>
                      <a:pt x="1165570" y="2185092"/>
                      <a:pt x="1156170" y="2207785"/>
                      <a:pt x="1139438" y="2224517"/>
                    </a:cubicBezTo>
                    <a:cubicBezTo>
                      <a:pt x="1122707" y="2241249"/>
                      <a:pt x="1100014" y="2250648"/>
                      <a:pt x="1076352" y="2250648"/>
                    </a:cubicBezTo>
                    <a:lnTo>
                      <a:pt x="89218" y="2250648"/>
                    </a:lnTo>
                    <a:cubicBezTo>
                      <a:pt x="65556" y="2250648"/>
                      <a:pt x="42863" y="2241249"/>
                      <a:pt x="26131" y="2224517"/>
                    </a:cubicBezTo>
                    <a:cubicBezTo>
                      <a:pt x="9400" y="2207785"/>
                      <a:pt x="0" y="2185092"/>
                      <a:pt x="0" y="2161430"/>
                    </a:cubicBezTo>
                    <a:lnTo>
                      <a:pt x="0" y="89218"/>
                    </a:lnTo>
                    <a:cubicBezTo>
                      <a:pt x="0" y="65556"/>
                      <a:pt x="9400" y="42863"/>
                      <a:pt x="26131" y="26131"/>
                    </a:cubicBezTo>
                    <a:cubicBezTo>
                      <a:pt x="42863" y="9400"/>
                      <a:pt x="65556" y="0"/>
                      <a:pt x="89218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85725"/>
                <a:ext cx="1165570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Festive Season Opener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No sale.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Focus: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New Collection + Festive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"First look - festive edit 2026 on Tata CLiQ Luxury"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"Be first — AMEX cardmembers get early festive access"</a:t>
                </a:r>
              </a:p>
              <a:p>
                <a:pPr algn="l">
                  <a:lnSpc>
                    <a:spcPts val="3000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0">
              <a:off x="0" y="0"/>
              <a:ext cx="5913398" cy="1089396"/>
              <a:chOff x="0" y="0"/>
              <a:chExt cx="1168079" cy="215189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September</a:t>
                </a:r>
              </a:p>
            </p:txBody>
          </p:sp>
        </p:grpSp>
      </p:grpSp>
      <p:grpSp>
        <p:nvGrpSpPr>
          <p:cNvPr name="Group 9" id="9"/>
          <p:cNvGrpSpPr/>
          <p:nvPr/>
        </p:nvGrpSpPr>
        <p:grpSpPr>
          <a:xfrm rot="0">
            <a:off x="4678055" y="1028700"/>
            <a:ext cx="4435048" cy="8545431"/>
            <a:chOff x="0" y="0"/>
            <a:chExt cx="5913398" cy="11393908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5913398" cy="11393908"/>
              <a:chOff x="0" y="0"/>
              <a:chExt cx="1168079" cy="2250648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1168079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2161622"/>
                    </a:lnTo>
                    <a:cubicBezTo>
                      <a:pt x="1168079" y="2185233"/>
                      <a:pt x="1158699" y="2207877"/>
                      <a:pt x="1142003" y="2224573"/>
                    </a:cubicBezTo>
                    <a:cubicBezTo>
                      <a:pt x="1125307" y="2241269"/>
                      <a:pt x="1102663" y="2250648"/>
                      <a:pt x="1079052" y="2250648"/>
                    </a:cubicBezTo>
                    <a:lnTo>
                      <a:pt x="89027" y="2250648"/>
                    </a:lnTo>
                    <a:cubicBezTo>
                      <a:pt x="65415" y="2250648"/>
                      <a:pt x="42771" y="2241269"/>
                      <a:pt x="26075" y="2224573"/>
                    </a:cubicBezTo>
                    <a:cubicBezTo>
                      <a:pt x="9380" y="2207877"/>
                      <a:pt x="0" y="2185233"/>
                      <a:pt x="0" y="2161622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85725"/>
                <a:ext cx="1168079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Festive &amp; Gifting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10/10 Flagship Sale (≈1–12 Oct) + Diwali / Dussehra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Focus</a:t>
                </a: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: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 Categories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Full media burst: App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+ Email + Instagram + OOH airports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"10/10 Sale + 10X rewards = The biggest rewards moment of the year"</a:t>
                </a: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0" y="0"/>
              <a:ext cx="5913398" cy="1089396"/>
              <a:chOff x="0" y="0"/>
              <a:chExt cx="1168079" cy="215189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October</a:t>
                </a:r>
              </a:p>
            </p:txBody>
          </p:sp>
        </p:grpSp>
      </p:grpSp>
      <p:grpSp>
        <p:nvGrpSpPr>
          <p:cNvPr name="Group 16" id="16"/>
          <p:cNvGrpSpPr/>
          <p:nvPr/>
        </p:nvGrpSpPr>
        <p:grpSpPr>
          <a:xfrm rot="0">
            <a:off x="9265503" y="1028700"/>
            <a:ext cx="4435048" cy="8545431"/>
            <a:chOff x="0" y="0"/>
            <a:chExt cx="5913398" cy="11393908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5913398" cy="11393908"/>
              <a:chOff x="0" y="0"/>
              <a:chExt cx="1168079" cy="2250648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1168079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2161622"/>
                    </a:lnTo>
                    <a:cubicBezTo>
                      <a:pt x="1168079" y="2185233"/>
                      <a:pt x="1158699" y="2207877"/>
                      <a:pt x="1142003" y="2224573"/>
                    </a:cubicBezTo>
                    <a:cubicBezTo>
                      <a:pt x="1125307" y="2241269"/>
                      <a:pt x="1102663" y="2250648"/>
                      <a:pt x="1079052" y="2250648"/>
                    </a:cubicBezTo>
                    <a:lnTo>
                      <a:pt x="89027" y="2250648"/>
                    </a:lnTo>
                    <a:cubicBezTo>
                      <a:pt x="65415" y="2250648"/>
                      <a:pt x="42771" y="2241269"/>
                      <a:pt x="26075" y="2224573"/>
                    </a:cubicBezTo>
                    <a:cubicBezTo>
                      <a:pt x="9380" y="2207877"/>
                      <a:pt x="0" y="2185233"/>
                      <a:pt x="0" y="2161622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-85725"/>
                <a:ext cx="1168079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Black Friday - The Lux Way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Diwali + Black Friday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Focus</a:t>
                </a: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: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 categories + Indian Ethnic Wear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Full media burst: App + Email + Instagram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AMEX Exclusiv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e: AMEX-only flash deal hour each day</a:t>
                </a:r>
              </a:p>
              <a:p>
                <a:pPr algn="l">
                  <a:lnSpc>
                    <a:spcPts val="3000"/>
                  </a:lnSpc>
                </a:pPr>
              </a:p>
            </p:txBody>
          </p:sp>
        </p:grpSp>
        <p:grpSp>
          <p:nvGrpSpPr>
            <p:cNvPr name="Group 20" id="20"/>
            <p:cNvGrpSpPr/>
            <p:nvPr/>
          </p:nvGrpSpPr>
          <p:grpSpPr>
            <a:xfrm rot="0">
              <a:off x="0" y="0"/>
              <a:ext cx="5913398" cy="1089396"/>
              <a:chOff x="0" y="0"/>
              <a:chExt cx="1168079" cy="215189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November</a:t>
                </a:r>
              </a:p>
            </p:txBody>
          </p:sp>
        </p:grpSp>
      </p:grpSp>
      <p:grpSp>
        <p:nvGrpSpPr>
          <p:cNvPr name="Group 23" id="23"/>
          <p:cNvGrpSpPr/>
          <p:nvPr/>
        </p:nvGrpSpPr>
        <p:grpSpPr>
          <a:xfrm rot="0">
            <a:off x="13852952" y="1028700"/>
            <a:ext cx="4435048" cy="8545431"/>
            <a:chOff x="0" y="0"/>
            <a:chExt cx="5913398" cy="11393908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0" y="0"/>
              <a:ext cx="5913398" cy="11393908"/>
              <a:chOff x="0" y="0"/>
              <a:chExt cx="1168079" cy="2250648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168079" cy="2250648"/>
              </a:xfrm>
              <a:custGeom>
                <a:avLst/>
                <a:gdLst/>
                <a:ahLst/>
                <a:cxnLst/>
                <a:rect r="r" b="b" t="t" l="l"/>
                <a:pathLst>
                  <a:path h="2250648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2161622"/>
                    </a:lnTo>
                    <a:cubicBezTo>
                      <a:pt x="1168079" y="2185233"/>
                      <a:pt x="1158699" y="2207877"/>
                      <a:pt x="1142003" y="2224573"/>
                    </a:cubicBezTo>
                    <a:cubicBezTo>
                      <a:pt x="1125307" y="2241269"/>
                      <a:pt x="1102663" y="2250648"/>
                      <a:pt x="1079052" y="2250648"/>
                    </a:cubicBezTo>
                    <a:lnTo>
                      <a:pt x="89027" y="2250648"/>
                    </a:lnTo>
                    <a:cubicBezTo>
                      <a:pt x="65415" y="2250648"/>
                      <a:pt x="42771" y="2241269"/>
                      <a:pt x="26075" y="2224573"/>
                    </a:cubicBezTo>
                    <a:cubicBezTo>
                      <a:pt x="9380" y="2207877"/>
                      <a:pt x="0" y="2185233"/>
                      <a:pt x="0" y="2161622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85725"/>
                <a:ext cx="1168079" cy="23363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Theme: Party wear, Travel &amp; Gifting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Sale: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Christmas + Year End Sale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Focus</a:t>
                </a:r>
                <a:r>
                  <a:rPr lang="en-US" sz="2000" b="true">
                    <a:solidFill>
                      <a:srgbClr val="000000"/>
                    </a:solidFill>
                    <a:latin typeface="Poppins Medium"/>
                    <a:ea typeface="Poppins Medium"/>
                    <a:cs typeface="Poppins Medium"/>
                    <a:sym typeface="Poppins Medium"/>
                  </a:rPr>
                  <a:t>:</a:t>
                </a: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 categories + Indian Ethnic Wear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Content: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Full media burst: App + Email + Instagram </a:t>
                </a:r>
              </a:p>
              <a:p>
                <a:pPr algn="l">
                  <a:lnSpc>
                    <a:spcPts val="3000"/>
                  </a:lnSpc>
                </a:pP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 Hook: </a:t>
                </a:r>
              </a:p>
              <a:p>
                <a:pPr algn="l">
                  <a:lnSpc>
                    <a:spcPts val="3000"/>
                  </a:lnSpc>
                </a:pPr>
                <a:r>
                  <a:rPr lang="en-US" sz="200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Cardmembers earned X Rewards on TCL. Don’t miss out. </a:t>
                </a:r>
              </a:p>
              <a:p>
                <a:pPr algn="l">
                  <a:lnSpc>
                    <a:spcPts val="3000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0" y="0"/>
              <a:ext cx="5913398" cy="1089396"/>
              <a:chOff x="0" y="0"/>
              <a:chExt cx="1168079" cy="215189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1168079" cy="215189"/>
              </a:xfrm>
              <a:custGeom>
                <a:avLst/>
                <a:gdLst/>
                <a:ahLst/>
                <a:cxnLst/>
                <a:rect r="r" b="b" t="t" l="l"/>
                <a:pathLst>
                  <a:path h="215189" w="1168079">
                    <a:moveTo>
                      <a:pt x="89027" y="0"/>
                    </a:moveTo>
                    <a:lnTo>
                      <a:pt x="1079052" y="0"/>
                    </a:lnTo>
                    <a:cubicBezTo>
                      <a:pt x="1102663" y="0"/>
                      <a:pt x="1125307" y="9380"/>
                      <a:pt x="1142003" y="26075"/>
                    </a:cubicBezTo>
                    <a:cubicBezTo>
                      <a:pt x="1158699" y="42771"/>
                      <a:pt x="1168079" y="65415"/>
                      <a:pt x="1168079" y="89027"/>
                    </a:cubicBezTo>
                    <a:lnTo>
                      <a:pt x="1168079" y="126163"/>
                    </a:lnTo>
                    <a:cubicBezTo>
                      <a:pt x="1168079" y="175331"/>
                      <a:pt x="1128220" y="215189"/>
                      <a:pt x="1079052" y="215189"/>
                    </a:cubicBezTo>
                    <a:lnTo>
                      <a:pt x="89027" y="215189"/>
                    </a:lnTo>
                    <a:cubicBezTo>
                      <a:pt x="65415" y="215189"/>
                      <a:pt x="42771" y="205810"/>
                      <a:pt x="26075" y="189114"/>
                    </a:cubicBezTo>
                    <a:cubicBezTo>
                      <a:pt x="9380" y="172418"/>
                      <a:pt x="0" y="149774"/>
                      <a:pt x="0" y="126163"/>
                    </a:cubicBezTo>
                    <a:lnTo>
                      <a:pt x="0" y="89027"/>
                    </a:lnTo>
                    <a:cubicBezTo>
                      <a:pt x="0" y="65415"/>
                      <a:pt x="9380" y="42771"/>
                      <a:pt x="26075" y="26075"/>
                    </a:cubicBezTo>
                    <a:cubicBezTo>
                      <a:pt x="42771" y="9380"/>
                      <a:pt x="65415" y="0"/>
                      <a:pt x="89027" y="0"/>
                    </a:cubicBezTo>
                    <a:close/>
                  </a:path>
                </a:pathLst>
              </a:custGeom>
              <a:solidFill>
                <a:srgbClr val="816EFC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0" y="-85725"/>
                <a:ext cx="1168079" cy="30091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000">
                    <a:solidFill>
                      <a:srgbClr val="FFFFFF"/>
                    </a:solidFill>
                    <a:latin typeface="Poppins Bold"/>
                    <a:ea typeface="Poppins Bold"/>
                    <a:cs typeface="Poppins Bold"/>
                    <a:sym typeface="Poppins Bold"/>
                  </a:rPr>
                  <a:t>December</a:t>
                </a: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27949" y="4781550"/>
            <a:ext cx="5632103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00"/>
              </a:lnSpc>
              <a:spcBef>
                <a:spcPct val="0"/>
              </a:spcBef>
            </a:pPr>
            <a:r>
              <a:rPr lang="en-US" sz="5000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8444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66403" y="9928859"/>
            <a:ext cx="19020806" cy="449583"/>
          </a:xfrm>
          <a:custGeom>
            <a:avLst/>
            <a:gdLst/>
            <a:ahLst/>
            <a:cxnLst/>
            <a:rect r="r" b="b" t="t" l="l"/>
            <a:pathLst>
              <a:path h="449583" w="19020806">
                <a:moveTo>
                  <a:pt x="0" y="0"/>
                </a:moveTo>
                <a:lnTo>
                  <a:pt x="19020806" y="0"/>
                </a:lnTo>
                <a:lnTo>
                  <a:pt x="19020806" y="449582"/>
                </a:lnTo>
                <a:lnTo>
                  <a:pt x="0" y="4495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1104900"/>
            <a:ext cx="11377817" cy="518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4"/>
              </a:lnSpc>
            </a:pPr>
            <a:r>
              <a:rPr lang="en-US" sz="3914">
                <a:solidFill>
                  <a:srgbClr val="FFFFFF"/>
                </a:solidFill>
                <a:latin typeface="Cinzel"/>
                <a:ea typeface="Cinzel"/>
                <a:cs typeface="Cinzel"/>
                <a:sym typeface="Cinzel"/>
              </a:rPr>
              <a:t>Route: Designed for More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2701013"/>
            <a:ext cx="12478297" cy="42256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81"/>
              </a:lnSpc>
            </a:pPr>
            <a:r>
              <a:rPr lang="en-US" sz="3399" spc="248">
                <a:solidFill>
                  <a:srgbClr val="FFFFFF"/>
                </a:solidFill>
                <a:latin typeface="The Seasons"/>
                <a:ea typeface="The Seasons"/>
                <a:cs typeface="The Seasons"/>
                <a:sym typeface="The Seasons"/>
              </a:rPr>
              <a:t>Splurging on oneself</a:t>
            </a:r>
            <a:r>
              <a:rPr lang="en-US" sz="3399" spc="248">
                <a:solidFill>
                  <a:srgbClr val="FFFFFF"/>
                </a:solidFill>
                <a:latin typeface="The Seasons"/>
                <a:ea typeface="The Seasons"/>
                <a:cs typeface="The Seasons"/>
                <a:sym typeface="The Seasons"/>
              </a:rPr>
              <a:t> is immensely gratifying. </a:t>
            </a:r>
          </a:p>
          <a:p>
            <a:pPr algn="l">
              <a:lnSpc>
                <a:spcPts val="4181"/>
              </a:lnSpc>
            </a:pPr>
            <a:r>
              <a:rPr lang="en-US" sz="3399" spc="248">
                <a:solidFill>
                  <a:srgbClr val="FFFFFF"/>
                </a:solidFill>
                <a:latin typeface="The Seasons"/>
                <a:ea typeface="The Seasons"/>
                <a:cs typeface="The Seasons"/>
                <a:sym typeface="The Seasons"/>
              </a:rPr>
              <a:t>But with American Express, that’s not it. Every purchase on Tata Cliq Luxury earns 10X Membership Rewards points, so the purchase becomes just half the story.</a:t>
            </a:r>
          </a:p>
          <a:p>
            <a:pPr algn="l">
              <a:lnSpc>
                <a:spcPts val="4181"/>
              </a:lnSpc>
            </a:pPr>
          </a:p>
          <a:p>
            <a:pPr algn="l">
              <a:lnSpc>
                <a:spcPts val="4181"/>
              </a:lnSpc>
            </a:pPr>
            <a:r>
              <a:rPr lang="en-US" sz="3399" spc="248">
                <a:solidFill>
                  <a:srgbClr val="FFFFFF"/>
                </a:solidFill>
                <a:latin typeface="The Seasons"/>
                <a:ea typeface="The Seasons"/>
                <a:cs typeface="The Seasons"/>
                <a:sym typeface="The Seasons"/>
              </a:rPr>
              <a:t>It’s the rewards that follow are what make the experience complete. Because with American Express, every benefit is designed for more.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705485" y="1807703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225557" y="1807703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705485" y="727270"/>
            <a:ext cx="405526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Suggested verbiage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57543" y="8804501"/>
            <a:ext cx="12849945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*Image is from website. We have added background for effect. Will need images in similar treatment from partner.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725962" y="2089163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157543" y="2089163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580935" y="962025"/>
            <a:ext cx="405526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Suggested verbiage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57543" y="8804501"/>
            <a:ext cx="12849945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*Image is from website. We have added background for effect. Will need images in similar treatment from partner.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37628" y="1785581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637888" y="1785581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505152" y="749392"/>
            <a:ext cx="405526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Suggested verbiage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57543" y="8804501"/>
            <a:ext cx="12849945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*Image is from Google. We have added background for effect. Will need images in similar treatment from partner.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8444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66403" y="9928859"/>
            <a:ext cx="19020806" cy="449583"/>
          </a:xfrm>
          <a:custGeom>
            <a:avLst/>
            <a:gdLst/>
            <a:ahLst/>
            <a:cxnLst/>
            <a:rect r="r" b="b" t="t" l="l"/>
            <a:pathLst>
              <a:path h="449583" w="19020806">
                <a:moveTo>
                  <a:pt x="0" y="0"/>
                </a:moveTo>
                <a:lnTo>
                  <a:pt x="19020806" y="0"/>
                </a:lnTo>
                <a:lnTo>
                  <a:pt x="19020806" y="449582"/>
                </a:lnTo>
                <a:lnTo>
                  <a:pt x="0" y="4495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68715" y="4332356"/>
            <a:ext cx="8115300" cy="1641339"/>
          </a:xfrm>
          <a:custGeom>
            <a:avLst/>
            <a:gdLst/>
            <a:ahLst/>
            <a:cxnLst/>
            <a:rect r="r" b="b" t="t" l="l"/>
            <a:pathLst>
              <a:path h="1641339" w="8115300">
                <a:moveTo>
                  <a:pt x="0" y="0"/>
                </a:moveTo>
                <a:lnTo>
                  <a:pt x="8115300" y="0"/>
                </a:lnTo>
                <a:lnTo>
                  <a:pt x="8115300" y="1641338"/>
                </a:lnTo>
                <a:lnTo>
                  <a:pt x="0" y="16413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1126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68715" y="6599050"/>
            <a:ext cx="11377817" cy="8912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14"/>
              </a:lnSpc>
            </a:pPr>
            <a:r>
              <a:rPr lang="en-US" sz="6214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Social Roadmap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1037208" y="4177427"/>
            <a:ext cx="4952215" cy="1467094"/>
          </a:xfrm>
          <a:custGeom>
            <a:avLst/>
            <a:gdLst/>
            <a:ahLst/>
            <a:cxnLst/>
            <a:rect r="r" b="b" t="t" l="l"/>
            <a:pathLst>
              <a:path h="1467094" w="4952215">
                <a:moveTo>
                  <a:pt x="0" y="0"/>
                </a:moveTo>
                <a:lnTo>
                  <a:pt x="4952215" y="0"/>
                </a:lnTo>
                <a:lnTo>
                  <a:pt x="4952215" y="1467094"/>
                </a:lnTo>
                <a:lnTo>
                  <a:pt x="0" y="146709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11229" y="3969179"/>
            <a:ext cx="7665541" cy="727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role of social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161559" y="4812871"/>
            <a:ext cx="5994053" cy="1914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Drive: </a:t>
            </a:r>
          </a:p>
          <a:p>
            <a:pPr algn="just" marL="431801" indent="-215900" lvl="1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Increased adoption and usage</a:t>
            </a:r>
          </a:p>
          <a:p>
            <a:pPr algn="just" marL="431801" indent="-215900" lvl="1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Category discovery across Tata CLiQ Luxury</a:t>
            </a:r>
          </a:p>
          <a:p>
            <a:pPr algn="just" marL="431801" indent="-215900" lvl="1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Activation of dormant Platinum users</a:t>
            </a:r>
          </a:p>
          <a:p>
            <a:pPr algn="just" marL="431801" indent="-215900" lvl="1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Build top-of-mind recall for luxury purchase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3991198" y="7460183"/>
            <a:ext cx="9809113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b="true" sz="20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The Behaviour We</a:t>
            </a:r>
            <a:r>
              <a:rPr lang="en-US" b="true" sz="20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Need:  Before any luxury purchase - check Tata CLiQ + RX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Object 2" id="2"/>
          <p:cNvGraphicFramePr/>
          <p:nvPr/>
        </p:nvGraphicFramePr>
        <p:xfrm>
          <a:off x="5372100" y="6388100"/>
          <a:ext cx="7543800" cy="3143250"/>
        </p:xfrm>
        <a:graphic>
          <a:graphicData uri="http://schemas.openxmlformats.org/presentationml/2006/ole">
            <p:oleObj imgW="9042400" imgH="4648200" r:id="rId3" progId="Excel.Sheet.12" name="Worksheet">
              <p:embed/>
              <p:pic>
                <p:nvPicPr>
                  <p:cNvPr name="" id="0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270000" y="1270000"/>
                    <a:ext cx="1270000" cy="1270000"/>
                  </a:xfrm>
                  <a:prstGeom prst="rect"/>
                </p:spPr>
              </p:pic>
            </p:oleObj>
          </a:graphicData>
        </a:graphic>
      </p:graphicFrame>
      <p:sp>
        <p:nvSpPr>
          <p:cNvPr name="TextBox 3" id="3"/>
          <p:cNvSpPr txBox="true"/>
          <p:nvPr/>
        </p:nvSpPr>
        <p:spPr>
          <a:xfrm rot="0">
            <a:off x="1028700" y="3549572"/>
            <a:ext cx="627891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99"/>
              </a:lnSpc>
              <a:spcBef>
                <a:spcPct val="0"/>
              </a:spcBef>
            </a:pPr>
            <a:r>
              <a:rPr lang="en-US" b="true" sz="24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1500+ luxury brands across categories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4323020"/>
            <a:ext cx="11203186" cy="1279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Mix of:</a:t>
            </a:r>
          </a:p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Global: Jacquemus, Valentino, Onitsuka, Tom Ford, Armani, Michael Kors, Coach, Versace</a:t>
            </a:r>
          </a:p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Indian luxury: Anita Dongre, Ritu Kumar, Sabyasachi</a:t>
            </a:r>
          </a:p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Beauty: MAC, Estée Lauder, YSL</a:t>
            </a:r>
          </a:p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Watches/Jewellery: Tissot, Rado, Baume &amp; Mercier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028700" y="1272854"/>
            <a:ext cx="4952215" cy="1467094"/>
          </a:xfrm>
          <a:custGeom>
            <a:avLst/>
            <a:gdLst/>
            <a:ahLst/>
            <a:cxnLst/>
            <a:rect r="r" b="b" t="t" l="l"/>
            <a:pathLst>
              <a:path h="1467094" w="4952215">
                <a:moveTo>
                  <a:pt x="0" y="0"/>
                </a:moveTo>
                <a:lnTo>
                  <a:pt x="4952215" y="0"/>
                </a:lnTo>
                <a:lnTo>
                  <a:pt x="4952215" y="1467093"/>
                </a:lnTo>
                <a:lnTo>
                  <a:pt x="0" y="14670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7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Object 2" id="2"/>
          <p:cNvGraphicFramePr/>
          <p:nvPr/>
        </p:nvGraphicFramePr>
        <p:xfrm>
          <a:off x="7891272" y="1028700"/>
          <a:ext cx="3771900" cy="8801100"/>
        </p:xfrm>
        <a:graphic>
          <a:graphicData uri="http://schemas.openxmlformats.org/presentationml/2006/ole">
            <p:oleObj imgW="5524500" imgH="10553700" r:id="rId3" progId="Excel.Sheet.12" name="Worksheet">
              <p:embed/>
              <p:pic>
                <p:nvPicPr>
                  <p:cNvPr name="" id="0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270000" y="1270000"/>
                    <a:ext cx="1270000" cy="1270000"/>
                  </a:xfrm>
                  <a:prstGeom prst="rect"/>
                </p:spPr>
              </p:pic>
            </p:oleObj>
          </a:graphicData>
        </a:graphic>
      </p:graphicFrame>
      <p:sp>
        <p:nvSpPr>
          <p:cNvPr name="TextBox 3" id="3"/>
          <p:cNvSpPr txBox="true"/>
          <p:nvPr/>
        </p:nvSpPr>
        <p:spPr>
          <a:xfrm rot="0">
            <a:off x="1028700" y="4479925"/>
            <a:ext cx="5793117" cy="1355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b="true" sz="5000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Sale Calendar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3925258" y="5845175"/>
            <a:ext cx="2525316" cy="219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00"/>
              </a:lnSpc>
              <a:spcBef>
                <a:spcPct val="0"/>
              </a:spcBef>
            </a:pPr>
            <a:r>
              <a:rPr lang="en-US" sz="15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Based on various sources*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028700" y="2650961"/>
            <a:ext cx="4952215" cy="1467094"/>
          </a:xfrm>
          <a:custGeom>
            <a:avLst/>
            <a:gdLst/>
            <a:ahLst/>
            <a:cxnLst/>
            <a:rect r="r" b="b" t="t" l="l"/>
            <a:pathLst>
              <a:path h="1467094" w="4952215">
                <a:moveTo>
                  <a:pt x="0" y="0"/>
                </a:moveTo>
                <a:lnTo>
                  <a:pt x="4952215" y="0"/>
                </a:lnTo>
                <a:lnTo>
                  <a:pt x="4952215" y="1467094"/>
                </a:lnTo>
                <a:lnTo>
                  <a:pt x="0" y="14670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DAHGvPyLejM</dc:identifier>
  <dcterms:modified xsi:type="dcterms:W3CDTF">2011-08-01T06:04:30Z</dcterms:modified>
  <cp:revision>1</cp:revision>
  <dc:title>RX way forward V2</dc:title>
</cp:coreProperties>
</file>